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0"/>
  </p:notesMasterIdLst>
  <p:handoutMasterIdLst>
    <p:handoutMasterId r:id="rId31"/>
  </p:handoutMasterIdLst>
  <p:sldIdLst>
    <p:sldId id="259" r:id="rId5"/>
    <p:sldId id="281" r:id="rId6"/>
    <p:sldId id="295" r:id="rId7"/>
    <p:sldId id="296" r:id="rId8"/>
    <p:sldId id="294" r:id="rId9"/>
    <p:sldId id="308" r:id="rId10"/>
    <p:sldId id="309" r:id="rId11"/>
    <p:sldId id="311" r:id="rId12"/>
    <p:sldId id="312" r:id="rId13"/>
    <p:sldId id="313" r:id="rId14"/>
    <p:sldId id="320" r:id="rId15"/>
    <p:sldId id="329" r:id="rId16"/>
    <p:sldId id="330" r:id="rId17"/>
    <p:sldId id="331" r:id="rId18"/>
    <p:sldId id="333" r:id="rId19"/>
    <p:sldId id="334" r:id="rId20"/>
    <p:sldId id="335" r:id="rId21"/>
    <p:sldId id="332" r:id="rId22"/>
    <p:sldId id="336" r:id="rId23"/>
    <p:sldId id="337" r:id="rId24"/>
    <p:sldId id="338" r:id="rId25"/>
    <p:sldId id="306" r:id="rId26"/>
    <p:sldId id="307" r:id="rId27"/>
    <p:sldId id="300" r:id="rId28"/>
    <p:sldId id="301" r:id="rId2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3" autoAdjust="0"/>
    <p:restoredTop sz="94598" autoAdjust="0"/>
  </p:normalViewPr>
  <p:slideViewPr>
    <p:cSldViewPr snapToGrid="0">
      <p:cViewPr varScale="1">
        <p:scale>
          <a:sx n="80" d="100"/>
          <a:sy n="80" d="100"/>
        </p:scale>
        <p:origin x="96" y="234"/>
      </p:cViewPr>
      <p:guideLst/>
    </p:cSldViewPr>
  </p:slideViewPr>
  <p:notesTextViewPr>
    <p:cViewPr>
      <p:scale>
        <a:sx n="1" d="1"/>
        <a:sy n="1" d="1"/>
      </p:scale>
      <p:origin x="0" y="0"/>
    </p:cViewPr>
  </p:notesTextViewPr>
  <p:sorterViewPr>
    <p:cViewPr varScale="1">
      <p:scale>
        <a:sx n="100" d="100"/>
        <a:sy n="100" d="100"/>
      </p:scale>
      <p:origin x="0" y="-638"/>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4CA90D-FAE5-4CC1-874C-F8C9E6C3EF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C7087B5-F672-40FE-9915-815CBA9EB2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C26D27-016E-48F5-B33E-8A9AF3259A1C}" type="datetime1">
              <a:rPr lang="en-GB" smtClean="0"/>
              <a:t>12/03/2024</a:t>
            </a:fld>
            <a:endParaRPr lang="en-GB"/>
          </a:p>
        </p:txBody>
      </p:sp>
      <p:sp>
        <p:nvSpPr>
          <p:cNvPr id="4" name="Footer Placeholder 3">
            <a:extLst>
              <a:ext uri="{FF2B5EF4-FFF2-40B4-BE49-F238E27FC236}">
                <a16:creationId xmlns:a16="http://schemas.microsoft.com/office/drawing/2014/main" id="{8BE2D30A-24C7-499B-BF2A-8E5130AC9C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AD0FE9B-9EEE-4F4D-B5DD-0D553217C5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765E75-2179-4AE0-B0C7-D97955CF45FE}" type="slidenum">
              <a:rPr lang="en-GB" smtClean="0"/>
              <a:t>‹#›</a:t>
            </a:fld>
            <a:endParaRPr lang="en-GB"/>
          </a:p>
        </p:txBody>
      </p:sp>
    </p:spTree>
    <p:extLst>
      <p:ext uri="{BB962C8B-B14F-4D97-AF65-F5344CB8AC3E}">
        <p14:creationId xmlns:p14="http://schemas.microsoft.com/office/powerpoint/2010/main" val="225277867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8F8AC0-B329-4373-BBD0-89392C5748D6}" type="datetime1">
              <a:rPr lang="en-GB" smtClean="0"/>
              <a:t>12/03/2024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61EF503-E31C-4FCE-86D9-0C61A5CBE283}" type="slidenum">
              <a:rPr lang="en-GB" smtClean="0"/>
              <a:t>‹#›</a:t>
            </a:fld>
            <a:endParaRPr lang="en-GB"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en-GB"/>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rtl="0">
              <a:buFont typeface="Arial" panose="020B0604020202020204" pitchFamily="34" charset="0"/>
              <a:buNone/>
            </a:pPr>
            <a:endParaRPr lang="en-GB"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rtlCol="0">
            <a:noAutofit/>
          </a:bodyPr>
          <a:lstStyle/>
          <a:p>
            <a:pPr rtl="0"/>
            <a:r>
              <a:rPr lang="en-US"/>
              <a:t>Click icon to add picture</a:t>
            </a:r>
            <a:endParaRPr lang="en-GB"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rtlCol="0" anchor="t"/>
          <a:lstStyle/>
          <a:p>
            <a:pPr rtl="0"/>
            <a:r>
              <a:rPr lang="en-US"/>
              <a:t>Click to edit Master title style</a:t>
            </a:r>
            <a:endParaRPr lang="en-GB"/>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rtlCol="0">
            <a:normAutofit/>
          </a:bodyPr>
          <a:lstStyle>
            <a:lvl1pPr marL="0" indent="0">
              <a:buNone/>
              <a:defRPr sz="2400"/>
            </a:lvl1pPr>
            <a:lvl2pPr>
              <a:buNone/>
              <a:defRPr sz="1600"/>
            </a:lvl2pPr>
            <a:lvl3pPr>
              <a:buNone/>
              <a:defRPr sz="1600"/>
            </a:lvl3pPr>
            <a:lvl4pPr>
              <a:buNone/>
              <a:defRPr sz="1600"/>
            </a:lvl4pPr>
            <a:lvl5pPr>
              <a:buNone/>
              <a:defRPr sz="1600"/>
            </a:lvl5pPr>
          </a:lstStyle>
          <a:p>
            <a:pPr lvl="0" rtl="0"/>
            <a:r>
              <a:rPr lang="en-GB"/>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rtlCol="0">
            <a:normAutofit/>
          </a:bodyPr>
          <a:lstStyle>
            <a:lvl1pPr>
              <a:defRPr sz="4400"/>
            </a:lvl1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rtlCol="0"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rtlCol="0"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rtlCol="0"/>
          <a:lstStyle/>
          <a:p>
            <a:pPr rtl="0"/>
            <a:r>
              <a:rPr lang="en-GB"/>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rtlCol="0"/>
          <a:lstStyle/>
          <a:p>
            <a:pPr rtl="0"/>
            <a:r>
              <a:rPr lang="en-GB"/>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rtlCol="0">
            <a:normAutofit/>
          </a:bodyPr>
          <a:lstStyle>
            <a:lvl1pPr>
              <a:defRPr sz="4400"/>
            </a:lvl1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rtlCol="0"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rtlCol="0">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rtlCol="0"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rtlCol="0">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rtlCol="0"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rtlCol="0">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rtlCol="0"/>
          <a:lstStyle/>
          <a:p>
            <a:pPr rtl="0"/>
            <a:r>
              <a:rPr lang="en-GB"/>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rtlCol="0"/>
          <a:lstStyle/>
          <a:p>
            <a:pPr rtl="0"/>
            <a:r>
              <a:rPr lang="en-GB"/>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rtlCol="0">
            <a:normAutofit/>
          </a:bodyPr>
          <a:lstStyle>
            <a:lvl1pPr>
              <a:defRPr sz="4400"/>
            </a:lvl1pPr>
          </a:lstStyle>
          <a:p>
            <a:pPr rtl="0"/>
            <a:r>
              <a:rPr lang="en-US"/>
              <a:t>Click to edit Master title style</a:t>
            </a:r>
            <a:endParaRPr lang="en-GB"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rtlCol="0"/>
          <a:lstStyle>
            <a:lvl1pPr marL="0" indent="0">
              <a:buNone/>
              <a:defRPr/>
            </a:lvl1pPr>
          </a:lstStyle>
          <a:p>
            <a:pPr lvl="0" rt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en-GB"/>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rtlCol="0"/>
          <a:lstStyle/>
          <a:p>
            <a:pPr rtl="0"/>
            <a:r>
              <a:rPr lang="en-US"/>
              <a:t>Click icon to add picture</a:t>
            </a:r>
            <a:endParaRPr lang="en-GB"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rtlCol="0"/>
          <a:lstStyle/>
          <a:p>
            <a:pPr rtl="0"/>
            <a:r>
              <a:rPr lang="en-US"/>
              <a:t>Click icon to add picture</a:t>
            </a:r>
            <a:endParaRPr lang="en-GB"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rtlCol="0"/>
          <a:lstStyle/>
          <a:p>
            <a:pPr rtl="0"/>
            <a:r>
              <a:rPr lang="en-US"/>
              <a:t>Click icon to add picture</a:t>
            </a:r>
            <a:endParaRPr lang="en-GB"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rtlCol="0"/>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lvl1pPr>
              <a:defRPr>
                <a:solidFill>
                  <a:schemeClr val="bg1"/>
                </a:solidFill>
              </a:defRPr>
            </a:lvl1pPr>
          </a:lstStyle>
          <a:p>
            <a:pPr rtl="0"/>
            <a:r>
              <a:rPr lang="en-GB"/>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lvl1pPr>
              <a:defRPr>
                <a:solidFill>
                  <a:schemeClr val="bg1"/>
                </a:solidFill>
              </a:defRPr>
            </a:lvl1pPr>
          </a:lstStyle>
          <a:p>
            <a:pPr rtl="0"/>
            <a:fld id="{312CC964-A50B-4C29-B4E4-2C30BB34CCF3}" type="slidenum">
              <a:rPr lang="en-GB" smtClean="0"/>
              <a:pPr/>
              <a:t>‹#›</a:t>
            </a:fld>
            <a:endParaRPr lang="en-GB"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rtlCol="0">
            <a:normAutofit/>
          </a:bodyPr>
          <a:lstStyle>
            <a:lvl1pPr>
              <a:defRPr sz="4400"/>
            </a:lvl1pPr>
          </a:lstStyle>
          <a:p>
            <a:pPr rtl="0"/>
            <a:r>
              <a:rPr lang="en-US"/>
              <a:t>Click to edit Master title style</a:t>
            </a:r>
            <a:endParaRPr lang="en-GB"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rtlCol="0">
            <a:noAutofit/>
          </a:bodyPr>
          <a:lstStyle/>
          <a:p>
            <a:pPr rtl="0"/>
            <a:r>
              <a:rPr lang="en-US"/>
              <a:t>Click icon to add picture</a:t>
            </a:r>
            <a:endParaRPr lang="en-GB"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lvl1pPr>
              <a:defRPr>
                <a:solidFill>
                  <a:schemeClr val="bg1"/>
                </a:solidFill>
              </a:defRPr>
            </a:lvl1pPr>
          </a:lstStyle>
          <a:p>
            <a:pPr rtl="0"/>
            <a:r>
              <a:rPr lang="en-GB"/>
              <a:t>Sample Footer Text</a:t>
            </a:r>
            <a:endParaRPr lang="en-GB"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rtlCol="0"/>
          <a:lstStyle>
            <a:lvl1pPr>
              <a:buNone/>
              <a:defRPr/>
            </a:lvl1pPr>
          </a:lstStyle>
          <a:p>
            <a:pPr lvl="0" rt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en-GB"/>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en-GB"/>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rtlCol="0" anchor="b">
            <a:normAutofit/>
          </a:bodyPr>
          <a:lstStyle>
            <a:lvl1pPr algn="ctr">
              <a:defRPr sz="6600"/>
            </a:lvl1pPr>
          </a:lstStyle>
          <a:p>
            <a:pPr rtl="0"/>
            <a:r>
              <a:rPr lang="en-US"/>
              <a:t>Click to edit Master title style</a:t>
            </a:r>
            <a:endParaRPr lang="en-GB"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rtlCol="0">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GB"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rtlCol="0"/>
          <a:lstStyle/>
          <a:p>
            <a:pPr rtl="0"/>
            <a:r>
              <a:rPr lang="en-GB"/>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rtlCol="0" anchor="b"/>
          <a:lstStyle>
            <a:lvl1pPr>
              <a:defRPr sz="6000"/>
            </a:lvl1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rtlCol="0"/>
          <a:lstStyle/>
          <a:p>
            <a:pPr rtl="0"/>
            <a:r>
              <a:rPr lang="en-GB"/>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rtlCol="0"/>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rtlCol="0"/>
          <a:lstStyle/>
          <a:p>
            <a:pPr rtl="0"/>
            <a:r>
              <a:rPr lang="en-GB"/>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rtlCol="0"/>
          <a:lstStyle/>
          <a:p>
            <a:pPr rtl="0"/>
            <a:r>
              <a:rPr lang="en-GB"/>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rtlCol="0"/>
          <a:lstStyle/>
          <a:p>
            <a:pPr rtl="0"/>
            <a:r>
              <a:rPr lang="en-US"/>
              <a:t>Click to edit Master title style</a:t>
            </a:r>
            <a:endParaRPr lang="en-GB"/>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rtlCol="0"/>
          <a:lstStyle/>
          <a:p>
            <a:pPr rtl="0"/>
            <a:r>
              <a:rPr lang="en-GB"/>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rtlCol="0"/>
          <a:lstStyle/>
          <a:p>
            <a:pPr rtl="0"/>
            <a:r>
              <a:rPr lang="en-GB"/>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en-GB"/>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rtlCol="0" anchor="t">
            <a:normAutofit/>
          </a:bodyPr>
          <a:lstStyle>
            <a:lvl1pPr>
              <a:defRPr sz="4400"/>
            </a:lvl1pPr>
          </a:lstStyle>
          <a:p>
            <a:pPr rtl="0"/>
            <a:r>
              <a:rPr lang="en-US"/>
              <a:t>Click to edit Master title style</a:t>
            </a:r>
            <a:endParaRPr lang="en-GB"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rtlCol="0" anchor="ctr">
            <a:normAutofit/>
          </a:bodyPr>
          <a:lstStyle>
            <a:lvl1pPr>
              <a:buNone/>
              <a:defRPr/>
            </a:lvl1pPr>
          </a:lstStyle>
          <a:p>
            <a:pPr lvl="0" rt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en-GB"/>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rtlCol="0"/>
          <a:lstStyle/>
          <a:p>
            <a:pPr rtl="0"/>
            <a:r>
              <a:rPr lang="en-US"/>
              <a:t>Click icon to add picture</a:t>
            </a:r>
            <a:endParaRPr lang="en-GB"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rtlCol="0"/>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en-GB"/>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rtlCol="0">
            <a:normAutofit/>
          </a:bodyPr>
          <a:lstStyle>
            <a:lvl1pPr algn="l">
              <a:defRPr sz="4400"/>
            </a:lvl1pPr>
          </a:lstStyle>
          <a:p>
            <a:pPr algn="r" rtl="0"/>
            <a:r>
              <a:rPr lang="en-US"/>
              <a:t>Click to edit Master title style</a:t>
            </a:r>
            <a:endParaRPr lang="en-GB"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rtlCol="0"/>
          <a:lstStyle>
            <a:lvl1pPr>
              <a:buNone/>
              <a:defRPr/>
            </a:lvl1pPr>
          </a:lstStyle>
          <a:p>
            <a:pPr algn="r" rtl="0"/>
            <a:r>
              <a:rPr lang="en-US"/>
              <a:t>Click to edit Master subtitle style</a:t>
            </a:r>
            <a:endParaRPr lang="en-GB"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rtlCol="0">
            <a:noAutofit/>
          </a:bodyPr>
          <a:lstStyle/>
          <a:p>
            <a:pPr rtl="0"/>
            <a:r>
              <a:rPr lang="en-US"/>
              <a:t>Click icon to add picture</a:t>
            </a:r>
            <a:endParaRPr lang="en-GB"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en-GB"/>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en-GB"/>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rtlCol="0"/>
          <a:lstStyle/>
          <a:p>
            <a:pPr rtl="0"/>
            <a:r>
              <a:rPr lang="en-GB"/>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rtlCol="0"/>
          <a:lstStyle/>
          <a:p>
            <a:pPr rtl="0"/>
            <a:r>
              <a:rPr lang="en-GB"/>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GB"/>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GB"/>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rtlCol="0"/>
          <a:lstStyle/>
          <a:p>
            <a:pPr rtl="0"/>
            <a:r>
              <a:rPr lang="en-GB"/>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rtlCol="0"/>
          <a:lstStyle/>
          <a:p>
            <a:pPr rtl="0"/>
            <a:r>
              <a:rPr lang="en-GB"/>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rtlCol="0">
            <a:normAutofit/>
          </a:bodyPr>
          <a:lstStyle>
            <a:lvl1pPr>
              <a:defRPr sz="4400"/>
            </a:lvl1pPr>
          </a:lstStyle>
          <a:p>
            <a:pPr rtl="0"/>
            <a:r>
              <a:rPr lang="en-US"/>
              <a:t>Click to edit Master title style</a:t>
            </a:r>
            <a:endParaRPr lang="en-GB"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rtlCol="0">
            <a:noAutofit/>
          </a:bodyPr>
          <a:lstStyle/>
          <a:p>
            <a:pPr rtl="0"/>
            <a:r>
              <a:rPr lang="en-US"/>
              <a:t>Click icon to add picture</a:t>
            </a:r>
            <a:endParaRPr lang="en-GB"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rtlCol="0">
            <a:noAutofit/>
          </a:bodyPr>
          <a:lstStyle/>
          <a:p>
            <a:pPr rtl="0"/>
            <a:r>
              <a:rPr lang="en-US"/>
              <a:t>Click icon to add picture</a:t>
            </a:r>
            <a:endParaRPr lang="en-GB"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rtlCol="0" anchor="ctr">
            <a:normAutofit/>
          </a:bodyPr>
          <a:lstStyle>
            <a:lvl1pPr marL="0" indent="0">
              <a:buNone/>
              <a:defRPr/>
            </a:lvl1pPr>
          </a:lstStyle>
          <a:p>
            <a:pPr lvl="0" rt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lvl1pPr>
              <a:defRPr>
                <a:solidFill>
                  <a:schemeClr val="bg1"/>
                </a:solidFill>
              </a:defRPr>
            </a:lvl1pPr>
          </a:lstStyle>
          <a:p>
            <a:pPr rtl="0"/>
            <a:r>
              <a:rPr lang="en-GB"/>
              <a:t>Sample Footer Text</a:t>
            </a:r>
            <a:endParaRPr lang="en-GB"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en-GB"/>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rtlCol="0" anchor="b">
            <a:normAutofit/>
          </a:bodyPr>
          <a:lstStyle>
            <a:lvl1pPr>
              <a:buNone/>
              <a:defRPr/>
            </a:lvl1pPr>
          </a:lstStyle>
          <a:p>
            <a:pPr algn="l" rtl="0"/>
            <a:r>
              <a:rPr lang="en-US" sz="1600"/>
              <a:t>Click to edit Master subtitle style</a:t>
            </a:r>
            <a:endParaRPr lang="en-GB"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rtlCol="0">
            <a:noAutofit/>
          </a:bodyPr>
          <a:lstStyle/>
          <a:p>
            <a:pPr rtl="0"/>
            <a:r>
              <a:rPr lang="en-US"/>
              <a:t>Click icon to add picture</a:t>
            </a:r>
            <a:endParaRPr lang="en-GB"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rtlCol="0">
            <a:noAutofit/>
          </a:bodyPr>
          <a:lstStyle/>
          <a:p>
            <a:pPr rtl="0"/>
            <a:r>
              <a:rPr lang="en-US"/>
              <a:t>Click icon to add picture</a:t>
            </a:r>
            <a:endParaRPr lang="en-GB"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rtlCol="0">
            <a:noAutofit/>
          </a:bodyPr>
          <a:lstStyle/>
          <a:p>
            <a:pPr rtl="0"/>
            <a:r>
              <a:rPr lang="en-US"/>
              <a:t>Click icon to add picture</a:t>
            </a:r>
            <a:endParaRPr lang="en-GB"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rtlCol="0">
            <a:normAutofit/>
          </a:bodyPr>
          <a:lstStyle>
            <a:lvl1pPr>
              <a:defRPr sz="4400"/>
            </a:lvl1pPr>
          </a:lstStyle>
          <a:p>
            <a:pPr rtl="0"/>
            <a:r>
              <a:rPr lang="en-US"/>
              <a:t>Click to edit Master title style</a:t>
            </a:r>
            <a:endParaRPr lang="en-GB"/>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en-GB"/>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en-GB"/>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en-GB"/>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en-GB"/>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rtlCol="0"/>
          <a:lstStyle/>
          <a:p>
            <a:pPr rtl="0"/>
            <a:r>
              <a:rPr lang="en-GB"/>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rtlCol="0" anchor="t"/>
          <a:lstStyle/>
          <a:p>
            <a:pPr rtl="0"/>
            <a:r>
              <a:rPr lang="en-US"/>
              <a:t>Click to edit Master title style</a:t>
            </a:r>
            <a:endParaRPr lang="en-GB"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rtlCol="0" anchor="ctr">
            <a:normAutofit/>
          </a:bodyPr>
          <a:lstStyle/>
          <a:p>
            <a:pPr lvl="0" rt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rtlCol="0"/>
          <a:lstStyle/>
          <a:p>
            <a:pPr rtl="0"/>
            <a:r>
              <a:rPr lang="en-US"/>
              <a:t>Click icon to add picture</a:t>
            </a:r>
            <a:endParaRPr lang="en-GB"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rtlCol="0"/>
          <a:lstStyle/>
          <a:p>
            <a:pPr rtl="0"/>
            <a:r>
              <a:rPr lang="en-US"/>
              <a:t>Click icon to add picture</a:t>
            </a:r>
            <a:endParaRPr lang="en-GB"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rtlCol="0"/>
          <a:lstStyle/>
          <a:p>
            <a:pPr rtl="0"/>
            <a:r>
              <a:rPr lang="en-US"/>
              <a:t>Click icon to add picture</a:t>
            </a:r>
            <a:endParaRPr lang="en-GB"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rtlCol="0">
            <a:normAutofit/>
          </a:bodyPr>
          <a:lstStyle>
            <a:lvl1pPr>
              <a:defRPr sz="4400"/>
            </a:lvl1pPr>
          </a:lstStyle>
          <a:p>
            <a:pPr rtl="0"/>
            <a:r>
              <a:rPr lang="en-US"/>
              <a:t>Click to edit Master title style</a:t>
            </a:r>
            <a:endParaRPr lang="en-GB"/>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rtlCol="0"/>
          <a:lstStyle/>
          <a:p>
            <a:pPr rtl="0"/>
            <a:r>
              <a:rPr lang="en-US"/>
              <a:t>Click icon to add picture</a:t>
            </a:r>
            <a:endParaRPr lang="en-GB"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rtlCol="0"/>
          <a:lstStyle/>
          <a:p>
            <a:pPr rtl="0"/>
            <a:r>
              <a:rPr lang="en-US"/>
              <a:t>Click icon to add picture</a:t>
            </a:r>
            <a:endParaRPr lang="en-GB"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rtlCol="0"/>
          <a:lstStyle/>
          <a:p>
            <a:pPr rtl="0"/>
            <a:r>
              <a:rPr lang="en-US"/>
              <a:t>Click icon to add picture</a:t>
            </a:r>
            <a:endParaRPr lang="en-GB"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rtlCol="0"/>
          <a:lstStyle/>
          <a:p>
            <a:pPr rtl="0"/>
            <a:r>
              <a:rPr lang="en-US"/>
              <a:t>Click icon to add picture</a:t>
            </a:r>
            <a:endParaRPr lang="en-GB"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rtlCol="0">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rtlCol="0">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rtlCol="0"/>
          <a:lstStyle/>
          <a:p>
            <a:pPr rtl="0"/>
            <a:r>
              <a:rPr lang="en-GB"/>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rtlCol="0"/>
          <a:lstStyle/>
          <a:p>
            <a:pPr rtl="0"/>
            <a:r>
              <a:rPr lang="en-GB"/>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en-US"/>
              <a:t>Click to edit Master title style</a:t>
            </a:r>
            <a:endParaRPr lang="en-GB"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en-GB"/>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en-GB"/>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pPr rtl="0"/>
            <a:r>
              <a:rPr lang="en-US"/>
              <a:t>Click to edit Master title style</a:t>
            </a:r>
            <a:endParaRPr lang="en-GB"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pPr rtl="0"/>
            <a:r>
              <a:rPr lang="en-GB"/>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pPr rtl="0"/>
            <a:r>
              <a:rPr lang="en-GB"/>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pPr rtl="0"/>
            <a:fld id="{312CC964-A50B-4C29-B4E4-2C30BB34CCF3}" type="slidenum">
              <a:rPr lang="en-GB" smtClean="0"/>
              <a:t>‹#›</a:t>
            </a:fld>
            <a:endParaRPr lang="en-GB"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 Id="rId5" Type="http://schemas.openxmlformats.org/officeDocument/2006/relationships/image" Target="../media/image29.jp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8.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a:blip r:embed="rId2"/>
          <a:srcRect/>
          <a:stretch/>
        </p:blipFill>
        <p:spPr>
          <a:xfrm>
            <a:off x="2623279" y="0"/>
            <a:ext cx="956872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rtlCol="0">
            <a:normAutofit/>
          </a:bodyPr>
          <a:lstStyle/>
          <a:p>
            <a:pPr rtl="0"/>
            <a:r>
              <a:rPr lang="en-GB" b="1" dirty="0"/>
              <a:t>Hotel Reservation Analysis with SQL</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2981082" cy="1801812"/>
          </a:xfrm>
        </p:spPr>
        <p:txBody>
          <a:bodyPr rtlCol="0"/>
          <a:lstStyle/>
          <a:p>
            <a:pPr rtl="0"/>
            <a:r>
              <a:rPr lang="en-GB" b="1" dirty="0"/>
              <a:t>Ahmad Ali </a:t>
            </a:r>
            <a:r>
              <a:rPr lang="en-GB" b="1" dirty="0" err="1"/>
              <a:t>Fatehi</a:t>
            </a:r>
            <a:r>
              <a:rPr lang="en-GB" b="1" dirty="0"/>
              <a:t> Alshaikh Ahmad</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2"/>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10</a:t>
            </a:fld>
            <a:endParaRPr lang="en-GB" dirty="0"/>
          </a:p>
        </p:txBody>
      </p:sp>
      <p:pic>
        <p:nvPicPr>
          <p:cNvPr id="4" name="Content Placeholder 3" descr="A screenshot of a computer&#10;&#10;Description automatically generated">
            <a:extLst>
              <a:ext uri="{FF2B5EF4-FFF2-40B4-BE49-F238E27FC236}">
                <a16:creationId xmlns:a16="http://schemas.microsoft.com/office/drawing/2014/main" id="{9E4D2321-FB11-87E5-06B6-122DACA3D613}"/>
              </a:ext>
            </a:extLst>
          </p:cNvPr>
          <p:cNvPicPr>
            <a:picLocks noGrp="1" noChangeAspect="1"/>
          </p:cNvPicPr>
          <p:nvPr>
            <p:ph idx="1"/>
          </p:nvPr>
        </p:nvPicPr>
        <p:blipFill>
          <a:blip r:embed="rId2"/>
          <a:stretch>
            <a:fillRect/>
          </a:stretch>
        </p:blipFill>
        <p:spPr>
          <a:xfrm>
            <a:off x="1143000" y="1915558"/>
            <a:ext cx="9906000" cy="4409042"/>
          </a:xfrm>
        </p:spPr>
      </p:pic>
    </p:spTree>
    <p:extLst>
      <p:ext uri="{BB962C8B-B14F-4D97-AF65-F5344CB8AC3E}">
        <p14:creationId xmlns:p14="http://schemas.microsoft.com/office/powerpoint/2010/main" val="449809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11</a:t>
            </a:fld>
            <a:endParaRPr lang="en-GB" dirty="0"/>
          </a:p>
        </p:txBody>
      </p:sp>
      <p:pic>
        <p:nvPicPr>
          <p:cNvPr id="4" name="Content Placeholder 3" descr="A screenshot of a computer&#10;&#10;Description automatically generated">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tretch>
            <a:fillRect/>
          </a:stretch>
        </p:blipFill>
        <p:spPr>
          <a:xfrm>
            <a:off x="1143000" y="1915557"/>
            <a:ext cx="9906000" cy="4409042"/>
          </a:xfrm>
        </p:spPr>
      </p:pic>
    </p:spTree>
    <p:extLst>
      <p:ext uri="{BB962C8B-B14F-4D97-AF65-F5344CB8AC3E}">
        <p14:creationId xmlns:p14="http://schemas.microsoft.com/office/powerpoint/2010/main" val="1047814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12</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3489004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13</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4260247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14</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2884074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15</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3839964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16</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23645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17</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1538780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18</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3856116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19</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159224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rtlCol="0"/>
          <a:lstStyle/>
          <a:p>
            <a:pPr rtl="0"/>
            <a:r>
              <a:rPr lang="en-GB" b="1" dirty="0"/>
              <a:t>Topic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5167424" y="533400"/>
            <a:ext cx="3794512" cy="5797237"/>
          </a:xfrm>
        </p:spPr>
        <p:txBody>
          <a:bodyPr rtlCol="0"/>
          <a:lstStyle/>
          <a:p>
            <a:pPr rtl="0"/>
            <a:r>
              <a:rPr lang="en-US" dirty="0"/>
              <a:t>1.Overview of the datasets</a:t>
            </a:r>
          </a:p>
          <a:p>
            <a:pPr rtl="0"/>
            <a:r>
              <a:rPr lang="en-GB" dirty="0"/>
              <a:t>2.Sql query analysis</a:t>
            </a: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531096" y="0"/>
            <a:ext cx="2660904" cy="3429000"/>
          </a:xfrm>
        </p:spPr>
      </p:pic>
      <p:pic>
        <p:nvPicPr>
          <p:cNvPr id="9" name="Picture Placeholder 8">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a:blip r:embed="rId3"/>
          <a:srcRect/>
          <a:stretch/>
        </p:blipFill>
        <p:spPr>
          <a:xfrm>
            <a:off x="9531096" y="3383280"/>
            <a:ext cx="2660904" cy="3474720"/>
          </a:xfrm>
        </p:spPr>
      </p:pic>
      <p:sp>
        <p:nvSpPr>
          <p:cNvPr id="38" name="Date Placeholder 37">
            <a:extLst>
              <a:ext uri="{FF2B5EF4-FFF2-40B4-BE49-F238E27FC236}">
                <a16:creationId xmlns:a16="http://schemas.microsoft.com/office/drawing/2014/main" id="{4F07F2C9-B12E-4D08-B90F-5E6AA687A577}"/>
              </a:ext>
            </a:extLst>
          </p:cNvPr>
          <p:cNvSpPr>
            <a:spLocks noGrp="1"/>
          </p:cNvSpPr>
          <p:nvPr>
            <p:ph type="dt" sz="half" idx="10"/>
          </p:nvPr>
        </p:nvSpPr>
        <p:spPr>
          <a:xfrm>
            <a:off x="7337102" y="6398878"/>
            <a:ext cx="4193908" cy="365125"/>
          </a:xfrm>
        </p:spPr>
        <p:txBody>
          <a:bodyPr rtlCol="0"/>
          <a:lstStyle/>
          <a:p>
            <a:pPr rtl="0"/>
            <a:r>
              <a:rPr lang="en-GB"/>
              <a:t>2/7/20XX</a:t>
            </a:r>
          </a:p>
        </p:txBody>
      </p:sp>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a:t>2</a:t>
            </a:fld>
            <a:endParaRPr lang="en-GB" dirty="0"/>
          </a:p>
        </p:txBody>
      </p:sp>
    </p:spTree>
    <p:extLst>
      <p:ext uri="{BB962C8B-B14F-4D97-AF65-F5344CB8AC3E}">
        <p14:creationId xmlns:p14="http://schemas.microsoft.com/office/powerpoint/2010/main" val="2976291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20</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3795560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21</a:t>
            </a:fld>
            <a:endParaRPr lang="en-GB" dirty="0"/>
          </a:p>
        </p:txBody>
      </p:sp>
      <p:pic>
        <p:nvPicPr>
          <p:cNvPr id="4" name="Content Placeholder 3">
            <a:extLst>
              <a:ext uri="{FF2B5EF4-FFF2-40B4-BE49-F238E27FC236}">
                <a16:creationId xmlns:a16="http://schemas.microsoft.com/office/drawing/2014/main" id="{FBB0004C-DEEC-D075-1D06-9750C7191788}"/>
              </a:ext>
            </a:extLst>
          </p:cNvPr>
          <p:cNvPicPr>
            <a:picLocks noGrp="1" noChangeAspect="1"/>
          </p:cNvPicPr>
          <p:nvPr>
            <p:ph idx="1"/>
          </p:nvPr>
        </p:nvPicPr>
        <p:blipFill>
          <a:blip r:embed="rId2"/>
          <a:srcRect/>
          <a:stretch/>
        </p:blipFill>
        <p:spPr>
          <a:xfrm>
            <a:off x="1143000" y="1915557"/>
            <a:ext cx="9906000" cy="4409042"/>
          </a:xfrm>
        </p:spPr>
      </p:pic>
    </p:spTree>
    <p:extLst>
      <p:ext uri="{BB962C8B-B14F-4D97-AF65-F5344CB8AC3E}">
        <p14:creationId xmlns:p14="http://schemas.microsoft.com/office/powerpoint/2010/main" val="2443997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rtlCol="0"/>
          <a:lstStyle/>
          <a:p>
            <a:pPr rtl="0"/>
            <a:r>
              <a:rPr lang="en-GB" b="1" dirty="0"/>
              <a:t>Content</a:t>
            </a:r>
          </a:p>
        </p:txBody>
      </p:sp>
      <p:sp>
        <p:nvSpPr>
          <p:cNvPr id="3" name="Text Placeholder 2">
            <a:extLst>
              <a:ext uri="{FF2B5EF4-FFF2-40B4-BE49-F238E27FC236}">
                <a16:creationId xmlns:a16="http://schemas.microsoft.com/office/drawing/2014/main" id="{7F14164C-CD4F-433C-8B7E-A0156DB2F947}"/>
              </a:ext>
            </a:extLst>
          </p:cNvPr>
          <p:cNvSpPr>
            <a:spLocks noGrp="1"/>
          </p:cNvSpPr>
          <p:nvPr>
            <p:ph type="body" idx="1"/>
          </p:nvPr>
        </p:nvSpPr>
        <p:spPr>
          <a:xfrm>
            <a:off x="839788" y="1734325"/>
            <a:ext cx="5157787" cy="823912"/>
          </a:xfrm>
        </p:spPr>
        <p:txBody>
          <a:bodyPr rtlCol="0"/>
          <a:lstStyle/>
          <a:p>
            <a:pPr rtl="0"/>
            <a:r>
              <a:rPr lang="en-GB" dirty="0"/>
              <a:t>Summary</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9788" y="2558237"/>
            <a:ext cx="5157787" cy="3684588"/>
          </a:xfrm>
        </p:spPr>
        <p:txBody>
          <a:bodyPr rtlCol="0"/>
          <a:lstStyle/>
          <a:p>
            <a:pPr rtl="0"/>
            <a:r>
              <a:rPr lang="en-GB" dirty="0"/>
              <a:t>The total of reservation 700</a:t>
            </a:r>
          </a:p>
          <a:p>
            <a:pPr rtl="0"/>
            <a:r>
              <a:rPr lang="en-GB" dirty="0"/>
              <a:t> Meal plan 1 most popular meal</a:t>
            </a:r>
          </a:p>
          <a:p>
            <a:pPr rtl="0"/>
            <a:r>
              <a:rPr lang="en-GB" dirty="0"/>
              <a:t>Good average price per room for children 145</a:t>
            </a:r>
          </a:p>
          <a:p>
            <a:pPr rtl="0"/>
            <a:r>
              <a:rPr lang="en-GB" dirty="0"/>
              <a:t>In year 2018 have the most reservation </a:t>
            </a:r>
          </a:p>
          <a:p>
            <a:pPr rtl="0"/>
            <a:r>
              <a:rPr lang="en-GB" dirty="0"/>
              <a:t>The room type 1 is the most commonly room type booked</a:t>
            </a:r>
          </a:p>
          <a:p>
            <a:pPr rtl="0"/>
            <a:endParaRPr lang="en-GB" dirty="0"/>
          </a:p>
          <a:p>
            <a:pPr rtl="0"/>
            <a:endParaRPr lang="en-GB" dirty="0"/>
          </a:p>
        </p:txBody>
      </p:sp>
      <p:sp>
        <p:nvSpPr>
          <p:cNvPr id="5" name="Text Placeholder 4">
            <a:extLst>
              <a:ext uri="{FF2B5EF4-FFF2-40B4-BE49-F238E27FC236}">
                <a16:creationId xmlns:a16="http://schemas.microsoft.com/office/drawing/2014/main" id="{77A2ABE5-0226-49ED-8CCF-C68A5DC8C37A}"/>
              </a:ext>
            </a:extLst>
          </p:cNvPr>
          <p:cNvSpPr>
            <a:spLocks noGrp="1"/>
          </p:cNvSpPr>
          <p:nvPr>
            <p:ph type="body" sz="quarter" idx="3"/>
          </p:nvPr>
        </p:nvSpPr>
        <p:spPr>
          <a:xfrm>
            <a:off x="6172200" y="1734325"/>
            <a:ext cx="5183188" cy="823912"/>
          </a:xfrm>
        </p:spPr>
        <p:txBody>
          <a:bodyPr rtlCol="0"/>
          <a:lstStyle/>
          <a:p>
            <a:pPr rtl="0"/>
            <a:r>
              <a:rPr lang="en-GB"/>
              <a:t>SUMMARY</a:t>
            </a:r>
          </a:p>
        </p:txBody>
      </p:sp>
      <p:sp>
        <p:nvSpPr>
          <p:cNvPr id="6" name="Content Placeholder 5">
            <a:extLst>
              <a:ext uri="{FF2B5EF4-FFF2-40B4-BE49-F238E27FC236}">
                <a16:creationId xmlns:a16="http://schemas.microsoft.com/office/drawing/2014/main" id="{B05028CE-DA21-47EC-B483-3CE6A8E62CF1}"/>
              </a:ext>
            </a:extLst>
          </p:cNvPr>
          <p:cNvSpPr>
            <a:spLocks noGrp="1"/>
          </p:cNvSpPr>
          <p:nvPr>
            <p:ph sz="quarter" idx="4"/>
          </p:nvPr>
        </p:nvSpPr>
        <p:spPr>
          <a:xfrm>
            <a:off x="6172199" y="2558237"/>
            <a:ext cx="5357813" cy="3684588"/>
          </a:xfrm>
        </p:spPr>
        <p:txBody>
          <a:bodyPr rtlCol="0"/>
          <a:lstStyle/>
          <a:p>
            <a:pPr rtl="0"/>
            <a:r>
              <a:rPr lang="en-US" dirty="0"/>
              <a:t>383 reservations fall on a weekend</a:t>
            </a:r>
          </a:p>
          <a:p>
            <a:pPr rtl="0"/>
            <a:r>
              <a:rPr lang="en-US" dirty="0"/>
              <a:t>the highest lead time for reservations is 443 and the lowest is 0</a:t>
            </a:r>
          </a:p>
          <a:p>
            <a:pPr rtl="0"/>
            <a:r>
              <a:rPr lang="en-US" dirty="0"/>
              <a:t>the most common market segment type is online</a:t>
            </a:r>
          </a:p>
          <a:p>
            <a:pPr rtl="0"/>
            <a:r>
              <a:rPr lang="en-US" dirty="0"/>
              <a:t>493 reservations have a booking status of "Confirmed"</a:t>
            </a:r>
            <a:endParaRPr lang="en-GB" dirty="0"/>
          </a:p>
        </p:txBody>
      </p:sp>
      <p:sp>
        <p:nvSpPr>
          <p:cNvPr id="9" name="Slide Number Placehold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22</a:t>
            </a:fld>
            <a:endParaRPr lang="en-GB" dirty="0"/>
          </a:p>
        </p:txBody>
      </p:sp>
    </p:spTree>
    <p:extLst>
      <p:ext uri="{BB962C8B-B14F-4D97-AF65-F5344CB8AC3E}">
        <p14:creationId xmlns:p14="http://schemas.microsoft.com/office/powerpoint/2010/main" val="742158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839788" y="365125"/>
            <a:ext cx="10515600" cy="1325563"/>
          </a:xfrm>
        </p:spPr>
        <p:txBody>
          <a:bodyPr rtlCol="0"/>
          <a:lstStyle/>
          <a:p>
            <a:pPr rtl="0"/>
            <a:r>
              <a:rPr lang="en-GB" b="1" dirty="0"/>
              <a:t>Content 2</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839788" y="1734325"/>
            <a:ext cx="3200400" cy="823912"/>
          </a:xfrm>
        </p:spPr>
        <p:txBody>
          <a:bodyPr rtlCol="0"/>
          <a:lstStyle/>
          <a:p>
            <a:pPr rtl="0"/>
            <a:r>
              <a:rPr lang="en-GB"/>
              <a:t>Summary	</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839788" y="2558237"/>
            <a:ext cx="3200400" cy="3684588"/>
          </a:xfrm>
        </p:spPr>
        <p:txBody>
          <a:bodyPr rtlCol="0">
            <a:normAutofit/>
          </a:bodyPr>
          <a:lstStyle/>
          <a:p>
            <a:pPr lvl="0" rtl="0"/>
            <a:r>
              <a:rPr lang="en-US" dirty="0"/>
              <a:t>The total number of adults is 1316 and children 69 across all reservations</a:t>
            </a:r>
          </a:p>
          <a:p>
            <a:pPr lvl="0" rtl="0"/>
            <a:r>
              <a:rPr lang="en-US" dirty="0"/>
              <a:t>The average number of weekend nights for reservations involving children is 1</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4495800" y="1734325"/>
            <a:ext cx="3200400" cy="823912"/>
          </a:xfrm>
        </p:spPr>
        <p:txBody>
          <a:bodyPr rtlCol="0"/>
          <a:lstStyle/>
          <a:p>
            <a:pPr rtl="0"/>
            <a:r>
              <a:rPr lang="en-GB"/>
              <a:t>summary</a:t>
            </a:r>
          </a:p>
        </p:txBody>
      </p:sp>
      <p:sp>
        <p:nvSpPr>
          <p:cNvPr id="6" name="Content Placeholder 5">
            <a:extLst>
              <a:ext uri="{FF2B5EF4-FFF2-40B4-BE49-F238E27FC236}">
                <a16:creationId xmlns:a16="http://schemas.microsoft.com/office/drawing/2014/main" id="{DFB55301-A78F-4ECA-BBC5-6ADBA8452BD6}"/>
              </a:ext>
            </a:extLst>
          </p:cNvPr>
          <p:cNvSpPr>
            <a:spLocks noGrp="1"/>
          </p:cNvSpPr>
          <p:nvPr>
            <p:ph sz="quarter" idx="4"/>
          </p:nvPr>
        </p:nvSpPr>
        <p:spPr>
          <a:xfrm>
            <a:off x="4495800" y="2558237"/>
            <a:ext cx="3200400" cy="3684588"/>
          </a:xfrm>
        </p:spPr>
        <p:txBody>
          <a:bodyPr rtlCol="0">
            <a:normAutofit/>
          </a:bodyPr>
          <a:lstStyle/>
          <a:p>
            <a:pPr rtl="0"/>
            <a:r>
              <a:rPr lang="en-US" dirty="0"/>
              <a:t>Show the reservations were made in each month of the </a:t>
            </a:r>
            <a:r>
              <a:rPr lang="en-US" dirty="0" err="1"/>
              <a:t>year,in</a:t>
            </a:r>
            <a:r>
              <a:rPr lang="en-US" dirty="0"/>
              <a:t> month 10 was the highest and in month 1 was the lowest</a:t>
            </a:r>
            <a:endParaRPr lang="en-GB" dirty="0"/>
          </a:p>
          <a:p>
            <a:pPr rtl="0"/>
            <a:r>
              <a:rPr lang="en-US" dirty="0"/>
              <a:t>the average number of nights (both weekend and weekday), room type 4 is the highest</a:t>
            </a:r>
          </a:p>
          <a:p>
            <a:pPr rtl="0"/>
            <a:endParaRPr lang="en-GB" dirty="0"/>
          </a:p>
        </p:txBody>
      </p:sp>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13"/>
          </p:nvPr>
        </p:nvSpPr>
        <p:spPr>
          <a:xfrm>
            <a:off x="8151812" y="1734325"/>
            <a:ext cx="3200400" cy="823912"/>
          </a:xfrm>
        </p:spPr>
        <p:txBody>
          <a:bodyPr rtlCol="0"/>
          <a:lstStyle/>
          <a:p>
            <a:pPr rtl="0"/>
            <a:r>
              <a:rPr lang="en-GB"/>
              <a:t>summary</a:t>
            </a:r>
          </a:p>
        </p:txBody>
      </p:sp>
      <p:sp>
        <p:nvSpPr>
          <p:cNvPr id="8" name="Content Placeholder 7">
            <a:extLst>
              <a:ext uri="{FF2B5EF4-FFF2-40B4-BE49-F238E27FC236}">
                <a16:creationId xmlns:a16="http://schemas.microsoft.com/office/drawing/2014/main" id="{978066DD-B3C1-4D98-8770-51E4077B46C0}"/>
              </a:ext>
            </a:extLst>
          </p:cNvPr>
          <p:cNvSpPr>
            <a:spLocks noGrp="1"/>
          </p:cNvSpPr>
          <p:nvPr>
            <p:ph sz="quarter" idx="14"/>
          </p:nvPr>
        </p:nvSpPr>
        <p:spPr>
          <a:xfrm>
            <a:off x="8151812" y="2558237"/>
            <a:ext cx="3200400" cy="3684588"/>
          </a:xfrm>
        </p:spPr>
        <p:txBody>
          <a:bodyPr rtlCol="0">
            <a:normAutofit/>
          </a:bodyPr>
          <a:lstStyle/>
          <a:p>
            <a:pPr rtl="0"/>
            <a:r>
              <a:rPr lang="en-US" dirty="0"/>
              <a:t>Room type 1 is the most common room type, and 123 is the average price for that room </a:t>
            </a:r>
          </a:p>
          <a:p>
            <a:pPr rtl="0"/>
            <a:r>
              <a:rPr lang="en-US" dirty="0"/>
              <a:t>The online market segment type is the highest average price per room</a:t>
            </a:r>
            <a:r>
              <a:rPr lang="en-GB" dirty="0"/>
              <a:t> </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23</a:t>
            </a:fld>
            <a:endParaRPr lang="en-GB" dirty="0"/>
          </a:p>
        </p:txBody>
      </p:sp>
    </p:spTree>
    <p:extLst>
      <p:ext uri="{BB962C8B-B14F-4D97-AF65-F5344CB8AC3E}">
        <p14:creationId xmlns:p14="http://schemas.microsoft.com/office/powerpoint/2010/main" val="4081779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143001" y="533400"/>
            <a:ext cx="5496636" cy="1685898"/>
          </a:xfrm>
        </p:spPr>
        <p:txBody>
          <a:bodyPr rtlCol="0"/>
          <a:lstStyle/>
          <a:p>
            <a:pPr rtl="0"/>
            <a:r>
              <a:rPr lang="en-GB" b="1" dirty="0"/>
              <a:t>Summary</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143001" y="2229347"/>
            <a:ext cx="5496636" cy="3821743"/>
          </a:xfrm>
        </p:spPr>
        <p:txBody>
          <a:bodyPr rtlCol="0">
            <a:normAutofit fontScale="92500"/>
          </a:bodyPr>
          <a:lstStyle/>
          <a:p>
            <a:pPr rtl="0"/>
            <a:r>
              <a:rPr lang="en-US" i="0" dirty="0">
                <a:solidFill>
                  <a:schemeClr val="tx1">
                    <a:lumMod val="85000"/>
                    <a:lumOff val="15000"/>
                  </a:schemeClr>
                </a:solidFill>
                <a:effectLst/>
                <a:latin typeface="Söhne"/>
              </a:rPr>
              <a:t>In conclusion, analyzing hotel policy data with SQL provides valuable insights into guest preferences, booking patterns and market dynamics. These insights can inform strategic decision making, marketing strategies, and operational improvements, ultimately contributing to the success and profitability of the hotel industry. Going forward, continued research and adaptation to changing guest preferences will be essential to sustain competitiveness in the hospitality industry.</a:t>
            </a:r>
            <a:endParaRPr lang="en-GB" dirty="0">
              <a:solidFill>
                <a:schemeClr val="tx1">
                  <a:lumMod val="85000"/>
                  <a:lumOff val="15000"/>
                </a:schemeClr>
              </a:solidFill>
            </a:endParaRP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a:blip r:embed="rId5"/>
          <a:srcRect/>
          <a:stretch/>
        </p:blipFill>
        <p:spPr>
          <a:xfrm>
            <a:off x="9649155" y="3383280"/>
            <a:ext cx="2539797" cy="3474720"/>
          </a:xfr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24</a:t>
            </a:fld>
            <a:endParaRPr lang="en-GB" dirty="0"/>
          </a:p>
        </p:txBody>
      </p:sp>
    </p:spTree>
    <p:extLst>
      <p:ext uri="{BB962C8B-B14F-4D97-AF65-F5344CB8AC3E}">
        <p14:creationId xmlns:p14="http://schemas.microsoft.com/office/powerpoint/2010/main" val="349526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278507" y="2046767"/>
            <a:ext cx="6238688" cy="1382233"/>
          </a:xfrm>
        </p:spPr>
        <p:txBody>
          <a:bodyPr rtlCol="0"/>
          <a:lstStyle/>
          <a:p>
            <a:pPr rtl="0"/>
            <a:r>
              <a:rPr lang="en-GB" dirty="0"/>
              <a:t>Thank you</a:t>
            </a:r>
          </a:p>
        </p:txBody>
      </p:sp>
      <p:pic>
        <p:nvPicPr>
          <p:cNvPr id="6" name="Picture Placeholder 5">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a:blip r:embed="rId2"/>
          <a:srcRect/>
          <a:stretch/>
        </p:blipFill>
        <p:spPr>
          <a:xfrm>
            <a:off x="0" y="-7444"/>
            <a:ext cx="4966447" cy="6846394"/>
          </a:xfrm>
        </p:spPr>
      </p:pic>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25</a:t>
            </a:fld>
            <a:endParaRPr lang="en-GB" dirty="0"/>
          </a:p>
        </p:txBody>
      </p:sp>
    </p:spTree>
    <p:extLst>
      <p:ext uri="{BB962C8B-B14F-4D97-AF65-F5344CB8AC3E}">
        <p14:creationId xmlns:p14="http://schemas.microsoft.com/office/powerpoint/2010/main" val="3043070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rtlCol="0"/>
          <a:lstStyle/>
          <a:p>
            <a:pPr rtl="0"/>
            <a:r>
              <a:rPr lang="en-GB" b="1" dirty="0"/>
              <a:t>Introduction</a:t>
            </a:r>
          </a:p>
        </p:txBody>
      </p:sp>
      <p:pic>
        <p:nvPicPr>
          <p:cNvPr id="7" name="Picture Placeholder 6">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a:blip r:embed="rId2"/>
          <a:srcRect/>
          <a:stretch/>
        </p:blipFill>
        <p:spPr>
          <a:xfrm>
            <a:off x="1" y="0"/>
            <a:ext cx="4742121" cy="3434316"/>
          </a:xfrm>
          <a:solidFill>
            <a:schemeClr val="accent2"/>
          </a:solidFill>
        </p:spPr>
      </p:pic>
      <p:pic>
        <p:nvPicPr>
          <p:cNvPr id="9" name="Picture Placeholder 8">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a:blip r:embed="rId3"/>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rtlCol="0"/>
          <a:lstStyle/>
          <a:p>
            <a:pPr rtl="0"/>
            <a:r>
              <a:rPr lang="en-US" i="0" dirty="0">
                <a:solidFill>
                  <a:schemeClr val="tx1">
                    <a:lumMod val="85000"/>
                    <a:lumOff val="15000"/>
                  </a:schemeClr>
                </a:solidFill>
                <a:effectLst/>
                <a:latin typeface="Roboto" panose="02000000000000000000" pitchFamily="2" charset="0"/>
              </a:rPr>
              <a:t>Welcome to our presentation on "Hotel Reservation Analysis: Unveiling Insights Through SQL." In this presentation, we will explore the fascinating world of hotel management data and discover valuable insights using SQL queries</a:t>
            </a:r>
            <a:endParaRPr lang="en-GB" dirty="0">
              <a:solidFill>
                <a:schemeClr val="tx1">
                  <a:lumMod val="85000"/>
                  <a:lumOff val="15000"/>
                </a:schemeClr>
              </a:solidFill>
            </a:endParaRP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a:t>3</a:t>
            </a:fld>
            <a:endParaRPr lang="en-GB" dirty="0"/>
          </a:p>
        </p:txBody>
      </p:sp>
    </p:spTree>
    <p:extLst>
      <p:ext uri="{BB962C8B-B14F-4D97-AF65-F5344CB8AC3E}">
        <p14:creationId xmlns:p14="http://schemas.microsoft.com/office/powerpoint/2010/main" val="1790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rtlCol="0"/>
          <a:lstStyle/>
          <a:p>
            <a:pPr rtl="0"/>
            <a:r>
              <a:rPr lang="en-GB" b="1" dirty="0"/>
              <a:t>Table</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4</a:t>
            </a:fld>
            <a:endParaRPr lang="en-GB" dirty="0"/>
          </a:p>
        </p:txBody>
      </p:sp>
      <p:pic>
        <p:nvPicPr>
          <p:cNvPr id="11" name="Content Placeholder 10">
            <a:extLst>
              <a:ext uri="{FF2B5EF4-FFF2-40B4-BE49-F238E27FC236}">
                <a16:creationId xmlns:a16="http://schemas.microsoft.com/office/drawing/2014/main" id="{79EB2593-DB9F-E409-0E62-E77FB3AEEA14}"/>
              </a:ext>
            </a:extLst>
          </p:cNvPr>
          <p:cNvPicPr>
            <a:picLocks noGrp="1" noChangeAspect="1"/>
          </p:cNvPicPr>
          <p:nvPr>
            <p:ph idx="1"/>
          </p:nvPr>
        </p:nvPicPr>
        <p:blipFill>
          <a:blip r:embed="rId2"/>
          <a:srcRect/>
          <a:stretch/>
        </p:blipFill>
        <p:spPr>
          <a:xfrm>
            <a:off x="1143000" y="1915557"/>
            <a:ext cx="9906000" cy="4389103"/>
          </a:xfrm>
        </p:spPr>
      </p:pic>
    </p:spTree>
    <p:extLst>
      <p:ext uri="{BB962C8B-B14F-4D97-AF65-F5344CB8AC3E}">
        <p14:creationId xmlns:p14="http://schemas.microsoft.com/office/powerpoint/2010/main" val="269439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841652" y="2679192"/>
            <a:ext cx="5074516" cy="3273552"/>
          </a:xfrm>
        </p:spPr>
        <p:txBody>
          <a:bodyPr rtlCol="0">
            <a:noAutofit/>
          </a:bodyPr>
          <a:lstStyle/>
          <a:p>
            <a:r>
              <a:rPr lang="en-US" sz="2000" b="1" i="0" dirty="0">
                <a:solidFill>
                  <a:schemeClr val="tx1"/>
                </a:solidFill>
              </a:rPr>
              <a:t>1.  Booking ID</a:t>
            </a:r>
            <a:br>
              <a:rPr lang="en-US" sz="2000" b="1" i="0" dirty="0">
                <a:solidFill>
                  <a:schemeClr val="tx1"/>
                </a:solidFill>
              </a:rPr>
            </a:br>
            <a:r>
              <a:rPr lang="en-US" sz="2000" b="1" i="0" dirty="0">
                <a:solidFill>
                  <a:schemeClr val="tx1"/>
                </a:solidFill>
              </a:rPr>
              <a:t>2. no of adults</a:t>
            </a:r>
            <a:br>
              <a:rPr lang="en-US" sz="2000" b="1" i="0" dirty="0">
                <a:solidFill>
                  <a:schemeClr val="tx1"/>
                </a:solidFill>
              </a:rPr>
            </a:br>
            <a:r>
              <a:rPr lang="en-US" sz="2000" b="1" i="0" dirty="0">
                <a:solidFill>
                  <a:schemeClr val="tx1"/>
                </a:solidFill>
              </a:rPr>
              <a:t>3. no of children</a:t>
            </a:r>
            <a:br>
              <a:rPr lang="en-US" sz="2000" b="1" i="0" dirty="0">
                <a:solidFill>
                  <a:schemeClr val="tx1"/>
                </a:solidFill>
              </a:rPr>
            </a:br>
            <a:r>
              <a:rPr lang="en-US" sz="2000" b="1" i="0" dirty="0">
                <a:solidFill>
                  <a:schemeClr val="tx1"/>
                </a:solidFill>
              </a:rPr>
              <a:t>4. no of weekend nights</a:t>
            </a:r>
            <a:br>
              <a:rPr lang="en-US" sz="2000" b="1" i="0" dirty="0">
                <a:solidFill>
                  <a:schemeClr val="tx1"/>
                </a:solidFill>
              </a:rPr>
            </a:br>
            <a:r>
              <a:rPr lang="en-US" sz="2000" b="1" i="0" dirty="0">
                <a:solidFill>
                  <a:schemeClr val="tx1"/>
                </a:solidFill>
              </a:rPr>
              <a:t>5. no of week nights</a:t>
            </a:r>
            <a:br>
              <a:rPr lang="en-US" sz="2000" b="1" i="0" dirty="0">
                <a:solidFill>
                  <a:schemeClr val="tx1"/>
                </a:solidFill>
              </a:rPr>
            </a:br>
            <a:r>
              <a:rPr lang="en-US" sz="2000" b="1" i="0" dirty="0">
                <a:solidFill>
                  <a:schemeClr val="tx1"/>
                </a:solidFill>
              </a:rPr>
              <a:t>6. type of meal plan</a:t>
            </a:r>
            <a:br>
              <a:rPr lang="en-US" sz="2000" b="1" i="0" dirty="0">
                <a:solidFill>
                  <a:schemeClr val="tx1"/>
                </a:solidFill>
              </a:rPr>
            </a:br>
            <a:r>
              <a:rPr lang="en-US" sz="2000" b="1" i="0" dirty="0">
                <a:solidFill>
                  <a:schemeClr val="tx1"/>
                </a:solidFill>
              </a:rPr>
              <a:t>7.  room type reserved</a:t>
            </a:r>
            <a:br>
              <a:rPr lang="en-US" sz="2000" b="1" i="0" dirty="0">
                <a:solidFill>
                  <a:schemeClr val="tx1"/>
                </a:solidFill>
              </a:rPr>
            </a:br>
            <a:r>
              <a:rPr lang="en-US" sz="2000" b="1" i="0" dirty="0">
                <a:solidFill>
                  <a:schemeClr val="tx1"/>
                </a:solidFill>
              </a:rPr>
              <a:t>8. lead time</a:t>
            </a:r>
            <a:br>
              <a:rPr lang="en-US" sz="2000" b="1" i="0" dirty="0">
                <a:solidFill>
                  <a:schemeClr val="tx1"/>
                </a:solidFill>
              </a:rPr>
            </a:br>
            <a:r>
              <a:rPr lang="en-US" sz="2000" b="1" i="0" dirty="0">
                <a:solidFill>
                  <a:schemeClr val="tx1"/>
                </a:solidFill>
              </a:rPr>
              <a:t>9. arrival date</a:t>
            </a:r>
            <a:br>
              <a:rPr lang="en-US" sz="2000" b="1" i="0" dirty="0">
                <a:solidFill>
                  <a:schemeClr val="tx1"/>
                </a:solidFill>
              </a:rPr>
            </a:br>
            <a:r>
              <a:rPr lang="en-US" sz="2000" b="1" i="0" dirty="0">
                <a:solidFill>
                  <a:schemeClr val="tx1"/>
                </a:solidFill>
              </a:rPr>
              <a:t>10. market segment type</a:t>
            </a:r>
            <a:br>
              <a:rPr lang="en-US" sz="2000" b="1" i="0" dirty="0">
                <a:solidFill>
                  <a:schemeClr val="tx1"/>
                </a:solidFill>
              </a:rPr>
            </a:br>
            <a:r>
              <a:rPr lang="en-US" sz="2000" b="1" i="0" dirty="0">
                <a:solidFill>
                  <a:schemeClr val="tx1"/>
                </a:solidFill>
              </a:rPr>
              <a:t>11. avg price per room</a:t>
            </a:r>
            <a:br>
              <a:rPr lang="en-US" sz="2000" b="1" i="0" dirty="0">
                <a:solidFill>
                  <a:schemeClr val="tx1"/>
                </a:solidFill>
              </a:rPr>
            </a:br>
            <a:r>
              <a:rPr lang="en-US" sz="2000" b="1" i="0" dirty="0">
                <a:solidFill>
                  <a:schemeClr val="tx1"/>
                </a:solidFill>
              </a:rPr>
              <a:t>12. booking status</a:t>
            </a:r>
            <a:endParaRPr lang="en-GB" sz="2000" b="1" dirty="0">
              <a:solidFill>
                <a:schemeClr val="tx1"/>
              </a:solidFill>
            </a:endParaRP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967750" y="975816"/>
            <a:ext cx="2979897" cy="1264340"/>
          </a:xfrm>
        </p:spPr>
        <p:txBody>
          <a:bodyPr rtlCol="0">
            <a:normAutofit/>
          </a:bodyPr>
          <a:lstStyle/>
          <a:p>
            <a:pPr rtl="0"/>
            <a:r>
              <a:rPr lang="en-US" sz="4000" b="1" dirty="0"/>
              <a:t>Features</a:t>
            </a:r>
            <a:endParaRPr lang="en-GB" sz="4000" b="1" dirty="0"/>
          </a:p>
        </p:txBody>
      </p:sp>
      <p:pic>
        <p:nvPicPr>
          <p:cNvPr id="8" name="Picture Placeholder 7">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a:blip r:embed="rId2"/>
          <a:srcRect/>
          <a:stretch/>
        </p:blipFill>
        <p:spPr>
          <a:xfrm>
            <a:off x="3208292" y="3"/>
            <a:ext cx="8997356" cy="4581079"/>
          </a:xfrm>
        </p:spPr>
      </p:pic>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3" cstate="screen">
            <a:alphaModFix/>
            <a:extLst>
              <a:ext uri="{BEBA8EAE-BF5A-486C-A8C5-ECC9F3942E4B}">
                <a14:imgProps xmlns:a14="http://schemas.microsoft.com/office/drawing/2010/main">
                  <a14:imgLayer r:embed="rId4">
                    <a14:imgEffect>
                      <a14:saturation sat="113000"/>
                    </a14:imgEffect>
                  </a14:imgLayer>
                </a14:imgProps>
              </a:ext>
              <a:ext uri="{28A0092B-C50C-407E-A947-70E740481C1C}">
                <a14:useLocalDpi xmlns:a14="http://schemas.microsoft.com/office/drawing/2010/main"/>
              </a:ext>
            </a:extLst>
          </a:blip>
          <a:srcRect/>
          <a:stretch/>
        </p:blipFill>
        <p:spPr>
          <a:xfrm>
            <a:off x="7243070" y="883420"/>
            <a:ext cx="4948931" cy="5974580"/>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a:ext>
            </a:extLst>
          </a:blip>
          <a:srcRect/>
          <a:stretch/>
        </p:blipFill>
        <p:spPr>
          <a:xfrm>
            <a:off x="4234997" y="4574265"/>
            <a:ext cx="5074516" cy="2298983"/>
          </a:xfrm>
        </p:spPr>
      </p:pic>
    </p:spTree>
    <p:extLst>
      <p:ext uri="{BB962C8B-B14F-4D97-AF65-F5344CB8AC3E}">
        <p14:creationId xmlns:p14="http://schemas.microsoft.com/office/powerpoint/2010/main" val="387156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9F08F-6890-4E7D-8F3F-47657269E4DC}"/>
              </a:ext>
            </a:extLst>
          </p:cNvPr>
          <p:cNvSpPr>
            <a:spLocks noGrp="1"/>
          </p:cNvSpPr>
          <p:nvPr>
            <p:ph type="ctrTitle"/>
          </p:nvPr>
        </p:nvSpPr>
        <p:spPr>
          <a:xfrm>
            <a:off x="5083790" y="767619"/>
            <a:ext cx="6153912" cy="3922755"/>
          </a:xfrm>
        </p:spPr>
        <p:txBody>
          <a:bodyPr rtlCol="0"/>
          <a:lstStyle/>
          <a:p>
            <a:pPr rtl="0"/>
            <a:r>
              <a:rPr lang="en-US" b="1" dirty="0"/>
              <a:t>Extract data and load it in </a:t>
            </a:r>
            <a:r>
              <a:rPr lang="en-US" b="1" dirty="0" err="1"/>
              <a:t>dbms</a:t>
            </a:r>
            <a:br>
              <a:rPr lang="en-US" b="1" dirty="0"/>
            </a:br>
            <a:r>
              <a:rPr lang="en-US" b="1" dirty="0" err="1"/>
              <a:t>Alytrex</a:t>
            </a:r>
            <a:endParaRPr lang="en-GB" b="1" dirty="0"/>
          </a:p>
        </p:txBody>
      </p:sp>
      <p:pic>
        <p:nvPicPr>
          <p:cNvPr id="9" name="Picture Placeholder 8" descr="A picture containing blue glass buildings with reflection">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6822" y="0"/>
            <a:ext cx="4811317" cy="6857998"/>
          </a:xfrm>
        </p:spPr>
      </p:pic>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6</a:t>
            </a:fld>
            <a:endParaRPr lang="en-GB" dirty="0"/>
          </a:p>
        </p:txBody>
      </p:sp>
      <p:pic>
        <p:nvPicPr>
          <p:cNvPr id="11" name="Picture 10" descr="A diagram of a diagram&#10;&#10;Description automatically generated with medium confidence">
            <a:extLst>
              <a:ext uri="{FF2B5EF4-FFF2-40B4-BE49-F238E27FC236}">
                <a16:creationId xmlns:a16="http://schemas.microsoft.com/office/drawing/2014/main" id="{C4B1A147-8C1B-4748-98EA-48DF226F7241}"/>
              </a:ext>
            </a:extLst>
          </p:cNvPr>
          <p:cNvPicPr>
            <a:picLocks noChangeAspect="1"/>
          </p:cNvPicPr>
          <p:nvPr/>
        </p:nvPicPr>
        <p:blipFill>
          <a:blip r:embed="rId3"/>
          <a:stretch>
            <a:fillRect/>
          </a:stretch>
        </p:blipFill>
        <p:spPr>
          <a:xfrm>
            <a:off x="4904908" y="3626843"/>
            <a:ext cx="6620799" cy="2456844"/>
          </a:xfrm>
          <a:prstGeom prst="rect">
            <a:avLst/>
          </a:prstGeom>
        </p:spPr>
      </p:pic>
    </p:spTree>
    <p:extLst>
      <p:ext uri="{BB962C8B-B14F-4D97-AF65-F5344CB8AC3E}">
        <p14:creationId xmlns:p14="http://schemas.microsoft.com/office/powerpoint/2010/main" val="71881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7</a:t>
            </a:fld>
            <a:endParaRPr lang="en-GB" dirty="0"/>
          </a:p>
        </p:txBody>
      </p:sp>
      <p:pic>
        <p:nvPicPr>
          <p:cNvPr id="10" name="Content Placeholder 9" descr="A screenshot of a computer&#10;&#10;Description automatically generated">
            <a:extLst>
              <a:ext uri="{FF2B5EF4-FFF2-40B4-BE49-F238E27FC236}">
                <a16:creationId xmlns:a16="http://schemas.microsoft.com/office/drawing/2014/main" id="{5597AAF1-C0B6-BDD1-219C-2D7A4A2ED28E}"/>
              </a:ext>
            </a:extLst>
          </p:cNvPr>
          <p:cNvPicPr>
            <a:picLocks noGrp="1" noChangeAspect="1"/>
          </p:cNvPicPr>
          <p:nvPr>
            <p:ph idx="1"/>
          </p:nvPr>
        </p:nvPicPr>
        <p:blipFill>
          <a:blip r:embed="rId2"/>
          <a:stretch>
            <a:fillRect/>
          </a:stretch>
        </p:blipFill>
        <p:spPr>
          <a:xfrm>
            <a:off x="1143000" y="1915557"/>
            <a:ext cx="9906000" cy="4483321"/>
          </a:xfrm>
        </p:spPr>
      </p:pic>
    </p:spTree>
    <p:extLst>
      <p:ext uri="{BB962C8B-B14F-4D97-AF65-F5344CB8AC3E}">
        <p14:creationId xmlns:p14="http://schemas.microsoft.com/office/powerpoint/2010/main" val="338263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8</a:t>
            </a:fld>
            <a:endParaRPr lang="en-GB" dirty="0"/>
          </a:p>
        </p:txBody>
      </p:sp>
      <p:pic>
        <p:nvPicPr>
          <p:cNvPr id="4" name="Content Placeholder 3" descr="A screenshot of a menu&#10;&#10;Description automatically generated">
            <a:extLst>
              <a:ext uri="{FF2B5EF4-FFF2-40B4-BE49-F238E27FC236}">
                <a16:creationId xmlns:a16="http://schemas.microsoft.com/office/drawing/2014/main" id="{7813A5F3-D268-3206-87BC-59D0653CF201}"/>
              </a:ext>
            </a:extLst>
          </p:cNvPr>
          <p:cNvPicPr>
            <a:picLocks noGrp="1" noChangeAspect="1"/>
          </p:cNvPicPr>
          <p:nvPr>
            <p:ph idx="1"/>
          </p:nvPr>
        </p:nvPicPr>
        <p:blipFill>
          <a:blip r:embed="rId2"/>
          <a:stretch>
            <a:fillRect/>
          </a:stretch>
        </p:blipFill>
        <p:spPr>
          <a:xfrm>
            <a:off x="1143000" y="1915557"/>
            <a:ext cx="9906000" cy="4409042"/>
          </a:xfrm>
        </p:spPr>
      </p:pic>
    </p:spTree>
    <p:extLst>
      <p:ext uri="{BB962C8B-B14F-4D97-AF65-F5344CB8AC3E}">
        <p14:creationId xmlns:p14="http://schemas.microsoft.com/office/powerpoint/2010/main" val="327633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rtlCol="0"/>
          <a:lstStyle/>
          <a:p>
            <a:pPr rtl="0"/>
            <a:r>
              <a:rPr lang="en-US" b="1" dirty="0" err="1"/>
              <a:t>Sql</a:t>
            </a:r>
            <a:r>
              <a:rPr lang="en-US" b="1" dirty="0"/>
              <a:t> analysis</a:t>
            </a:r>
            <a:endParaRPr lang="en-GB"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en-GB" smtClean="0"/>
              <a:pPr rtl="0"/>
              <a:t>9</a:t>
            </a:fld>
            <a:endParaRPr lang="en-GB" dirty="0"/>
          </a:p>
        </p:txBody>
      </p:sp>
      <p:pic>
        <p:nvPicPr>
          <p:cNvPr id="4" name="Content Placeholder 3" descr="A screenshot of a computer&#10;&#10;Description automatically generated">
            <a:extLst>
              <a:ext uri="{FF2B5EF4-FFF2-40B4-BE49-F238E27FC236}">
                <a16:creationId xmlns:a16="http://schemas.microsoft.com/office/drawing/2014/main" id="{A5F505D2-92F2-DEB6-DA5C-1AD5292FE825}"/>
              </a:ext>
            </a:extLst>
          </p:cNvPr>
          <p:cNvPicPr>
            <a:picLocks noGrp="1" noChangeAspect="1"/>
          </p:cNvPicPr>
          <p:nvPr>
            <p:ph idx="1"/>
          </p:nvPr>
        </p:nvPicPr>
        <p:blipFill>
          <a:blip r:embed="rId2"/>
          <a:stretch>
            <a:fillRect/>
          </a:stretch>
        </p:blipFill>
        <p:spPr>
          <a:xfrm>
            <a:off x="1143000" y="1915557"/>
            <a:ext cx="9906000" cy="4409042"/>
          </a:xfrm>
        </p:spPr>
      </p:pic>
    </p:spTree>
    <p:extLst>
      <p:ext uri="{BB962C8B-B14F-4D97-AF65-F5344CB8AC3E}">
        <p14:creationId xmlns:p14="http://schemas.microsoft.com/office/powerpoint/2010/main" val="417700810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60.tgt.Office_50301404_TF22797433_Win32_OJ112196092" id="{2903BBB8-BE33-4839-B169-4F85AEBE70D9}" vid="{0C7966E0-5557-440A-B8C8-2E4B23DE76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7C1F5B-A1D0-429A-8E7C-3E271353D1E0}">
  <ds:schemaRefs>
    <ds:schemaRef ds:uri="http://schemas.microsoft.com/sharepoint/v3/contenttype/forms"/>
  </ds:schemaRefs>
</ds:datastoreItem>
</file>

<file path=customXml/itemProps2.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{0436763C-BACE-4CB0-9255-07A3367CEC54}tf22797433_win32</Template>
  <TotalTime>265</TotalTime>
  <Words>452</Words>
  <Application>Microsoft Office PowerPoint</Application>
  <PresentationFormat>Widescreen</PresentationFormat>
  <Paragraphs>75</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Roboto</vt:lpstr>
      <vt:lpstr>Söhne</vt:lpstr>
      <vt:lpstr>Univers Condensed Light</vt:lpstr>
      <vt:lpstr>Walbaum Display Light</vt:lpstr>
      <vt:lpstr>AngleLinesVTI</vt:lpstr>
      <vt:lpstr>Hotel Reservation Analysis with SQL</vt:lpstr>
      <vt:lpstr>Topic </vt:lpstr>
      <vt:lpstr>Introduction</vt:lpstr>
      <vt:lpstr>Table</vt:lpstr>
      <vt:lpstr>1.  Booking ID 2. no of adults 3. no of children 4. no of weekend nights 5. no of week nights 6. type of meal plan 7.  room type reserved 8. lead time 9. arrival date 10. market segment type 11. avg price per room 12. booking status</vt:lpstr>
      <vt:lpstr>Extract data and load it in dbms Alytrex</vt:lpstr>
      <vt:lpstr>Sql analysis</vt:lpstr>
      <vt:lpstr>Sql analysis</vt:lpstr>
      <vt:lpstr>Sql analysis</vt:lpstr>
      <vt:lpstr>Sql analysis</vt:lpstr>
      <vt:lpstr>Sql analysis</vt:lpstr>
      <vt:lpstr>Sql analysis</vt:lpstr>
      <vt:lpstr>Sql analysis</vt:lpstr>
      <vt:lpstr>Sql analysis</vt:lpstr>
      <vt:lpstr>Sql analysis</vt:lpstr>
      <vt:lpstr>Sql analysis</vt:lpstr>
      <vt:lpstr>Sql analysis</vt:lpstr>
      <vt:lpstr>Sql analysis</vt:lpstr>
      <vt:lpstr>Sql analysis</vt:lpstr>
      <vt:lpstr>Sql analysis</vt:lpstr>
      <vt:lpstr>Sql analysis</vt:lpstr>
      <vt:lpstr>Content</vt:lpstr>
      <vt:lpstr>Content 2</vt:lpstr>
      <vt:lpstr>Summary</vt:lpstr>
      <vt:lpstr>Thank you</vt:lpstr>
    </vt:vector>
  </TitlesOfParts>
  <Company>MOMRA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Reservation Analysis with SQL</dc:title>
  <dc:creator>Ali AlShaikh</dc:creator>
  <cp:lastModifiedBy>Ali AlShaikh</cp:lastModifiedBy>
  <cp:revision>2</cp:revision>
  <dcterms:created xsi:type="dcterms:W3CDTF">2024-03-12T17:34:14Z</dcterms:created>
  <dcterms:modified xsi:type="dcterms:W3CDTF">2024-03-12T22:00:10Z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